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794500" cy="9931400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3" clrIdx="0">
    <p:extLst/>
  </p:cmAuthor>
  <p:cmAuthor id="2" name="Laura Warin" initials="LW" lastIdx="15" clrIdx="1">
    <p:extLst/>
  </p:cmAuthor>
  <p:cmAuthor id="3" name="Ouweltjes, Wijbrand" initials="OW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CDE"/>
    <a:srgbClr val="C3D69B"/>
    <a:srgbClr val="61C6F1"/>
    <a:srgbClr val="114152"/>
    <a:srgbClr val="1F7695"/>
    <a:srgbClr val="62C6F1"/>
    <a:srgbClr val="E6E6E6"/>
    <a:srgbClr val="F6AA39"/>
    <a:srgbClr val="EBE5DF"/>
    <a:srgbClr val="FA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80" d="100"/>
          <a:sy n="180" d="100"/>
        </p:scale>
        <p:origin x="-132" y="102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1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6125"/>
            <a:ext cx="25749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2" tIns="45787" rIns="91572" bIns="457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572" tIns="45787" rIns="91572" bIns="457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240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33240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4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4618" y="6685247"/>
            <a:ext cx="6609377" cy="2787660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114780" y="6241922"/>
            <a:ext cx="6609377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4" name="Straight Connector 43"/>
          <p:cNvCxnSpPr/>
          <p:nvPr/>
        </p:nvCxnSpPr>
        <p:spPr>
          <a:xfrm>
            <a:off x="1179480" y="188967"/>
            <a:ext cx="0" cy="135901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2"/>
            <a:ext cx="4526324" cy="884782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852504" y="801548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1" b="94767" l="0" r="90000">
                        <a14:foregroundMark x1="13300" y1="72277" x2="13300" y2="72277"/>
                        <a14:foregroundMark x1="15900" y1="71994" x2="15900" y2="71994"/>
                        <a14:foregroundMark x1="18400" y1="71570" x2="18400" y2="71570"/>
                        <a14:foregroundMark x1="20100" y1="71004" x2="20100" y2="71004"/>
                        <a14:foregroundMark x1="24300" y1="72560" x2="24300" y2="72560"/>
                        <a14:foregroundMark x1="22800" y1="71570" x2="22800" y2="71570"/>
                        <a14:foregroundMark x1="22000" y1="71994" x2="22000" y2="71994"/>
                        <a14:foregroundMark x1="27100" y1="73975" x2="27100" y2="73975"/>
                        <a14:foregroundMark x1="31100" y1="70438" x2="31100" y2="70438"/>
                        <a14:foregroundMark x1="33400" y1="71287" x2="33400" y2="71287"/>
                        <a14:foregroundMark x1="36600" y1="72843" x2="36600" y2="72843"/>
                        <a14:foregroundMark x1="34000" y1="73692" x2="34000" y2="73692"/>
                        <a14:foregroundMark x1="31900" y1="74257" x2="31900" y2="74257"/>
                        <a14:foregroundMark x1="15800" y1="71004" x2="15800" y2="71004"/>
                        <a14:foregroundMark x1="17300" y1="72843" x2="17300" y2="72843"/>
                        <a14:foregroundMark x1="32800" y1="70580" x2="32800" y2="70580"/>
                        <a14:foregroundMark x1="39700" y1="71711" x2="39700" y2="71711"/>
                        <a14:foregroundMark x1="38100" y1="71146" x2="38100" y2="71146"/>
                        <a14:foregroundMark x1="41800" y1="71711" x2="41800" y2="71711"/>
                        <a14:foregroundMark x1="44600" y1="71711" x2="44600" y2="71711"/>
                        <a14:foregroundMark x1="47400" y1="70580" x2="47400" y2="70580"/>
                        <a14:foregroundMark x1="51100" y1="71570" x2="51100" y2="71570"/>
                        <a14:foregroundMark x1="50800" y1="69731" x2="50800" y2="69731"/>
                        <a14:foregroundMark x1="53600" y1="70297" x2="53600" y2="70297"/>
                        <a14:foregroundMark x1="48700" y1="72984" x2="48700" y2="72984"/>
                        <a14:foregroundMark x1="56700" y1="72843" x2="56700" y2="72843"/>
                        <a14:foregroundMark x1="59800" y1="73692" x2="59800" y2="73692"/>
                        <a14:foregroundMark x1="58300" y1="72843" x2="58300" y2="72843"/>
                        <a14:foregroundMark x1="61900" y1="71004" x2="61900" y2="71004"/>
                        <a14:foregroundMark x1="63200" y1="71146" x2="63200" y2="71146"/>
                        <a14:foregroundMark x1="64800" y1="70156" x2="64800" y2="70156"/>
                        <a14:foregroundMark x1="68200" y1="70297" x2="68200" y2="70297"/>
                        <a14:foregroundMark x1="71300" y1="71146" x2="71300" y2="71146"/>
                        <a14:foregroundMark x1="70300" y1="71004" x2="70300" y2="710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6" y="44848"/>
            <a:ext cx="3227349" cy="2281736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15" name="TextBox 14"/>
          <p:cNvSpPr txBox="1"/>
          <p:nvPr/>
        </p:nvSpPr>
        <p:spPr>
          <a:xfrm>
            <a:off x="1308254" y="337942"/>
            <a:ext cx="4368514" cy="971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Utovar i raspoloživi prostor za konje</a:t>
            </a:r>
            <a:endParaRPr lang="en-US" sz="20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nl-BE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747056" y="188967"/>
            <a:ext cx="0" cy="896287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57499" y="1221680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informacije</a:t>
            </a:r>
            <a:r>
              <a:rPr lang="en-GB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en-GB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8074" y="6288167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Površine potrebne životinjama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14618" y="1959841"/>
            <a:ext cx="6614503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8" name="TextBox 77"/>
          <p:cNvSpPr txBox="1"/>
          <p:nvPr/>
        </p:nvSpPr>
        <p:spPr>
          <a:xfrm>
            <a:off x="662690" y="2006906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Priprema za utovar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14619" y="2420733"/>
            <a:ext cx="6614503" cy="3103016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62702" y="1760978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932844" y="273083"/>
            <a:ext cx="747804" cy="798952"/>
          </a:xfrm>
          <a:prstGeom prst="rect">
            <a:avLst/>
          </a:prstGeom>
        </p:spPr>
      </p:pic>
      <p:sp>
        <p:nvSpPr>
          <p:cNvPr id="63" name="TextBox 10"/>
          <p:cNvSpPr txBox="1"/>
          <p:nvPr/>
        </p:nvSpPr>
        <p:spPr>
          <a:xfrm>
            <a:off x="-3499" y="9518198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SI2.701422). Informativni letci razvijeni su u 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457899"/>
            <a:ext cx="659867" cy="44838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510278" y="2768055"/>
            <a:ext cx="3674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04" y="15843279"/>
            <a:ext cx="145350" cy="9686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2" name="TextBox 51"/>
          <p:cNvSpPr txBox="1"/>
          <p:nvPr/>
        </p:nvSpPr>
        <p:spPr>
          <a:xfrm>
            <a:off x="662690" y="2458357"/>
            <a:ext cx="5614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Izaberi </a:t>
            </a:r>
            <a:r>
              <a:rPr lang="en-GB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r>
              <a:rPr lang="hr-HR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ozilo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primjereno za broj i kategoriju konja te trajanje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putovanja.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07569" y="3069647"/>
            <a:ext cx="28905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Izradi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plan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utovara.</a:t>
            </a:r>
            <a:endParaRPr lang="en-GB" sz="1050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43548" y="3343451"/>
            <a:ext cx="33115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slučaju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slobodnog utovara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mogu biti samo četiri neukroćena kopitara po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skupini.</a:t>
            </a:r>
            <a:endParaRPr lang="nl-BE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319057" y="2721168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6" name="TextBox 65"/>
          <p:cNvSpPr txBox="1"/>
          <p:nvPr/>
        </p:nvSpPr>
        <p:spPr>
          <a:xfrm flipH="1">
            <a:off x="1344061" y="2720256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2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24730" y="5319632"/>
            <a:ext cx="51646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Skupa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mogu biti prevožene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socijalizirane skupine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kobile sa ždrebadi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flipH="1">
            <a:off x="2540943" y="5101506"/>
            <a:ext cx="287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99934" y="6892862"/>
            <a:ext cx="90521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</a:t>
            </a:r>
            <a:r>
              <a:rPr lang="en-GB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– 20 cm </a:t>
            </a:r>
            <a:r>
              <a:rPr lang="hr-HR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između životinja i pregrada</a:t>
            </a:r>
            <a:endParaRPr lang="nl-BE" sz="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00733" y="6732358"/>
            <a:ext cx="2144491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Konjima osiguraj potreban prostor u svrhu </a:t>
            </a:r>
            <a:r>
              <a:rPr lang="en-GB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preven</a:t>
            </a:r>
            <a:r>
              <a:rPr lang="hr-HR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cije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problem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 ravnotežom i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ozljedama.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Veliki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mladi ili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‘wide-standing’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konji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trebaju više prostora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od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ostalih.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Toplo vrijeme ili dugo putovanje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daj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više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prostora.</a:t>
            </a:r>
            <a:endParaRPr lang="nl-BE" sz="10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7255" y="8389934"/>
            <a:ext cx="469267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najbolje održavanje ravnoteže, prevozi ih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dijagonalno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stražnji dio u smjeru vožnje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 odjeljcima ukošenim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30 </a:t>
            </a:r>
            <a:r>
              <a:rPr lang="en-GB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40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Ideal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je da konji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nisu vezani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 su vezani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dužina užeta treba konju dopustiti da sagne glavu toliko da može održavati ravnotežu i očistiti dišne putove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ali treba biti dovoljno kratko da se spriječi da se zapetlja u prednje noge. 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92368"/>
              </p:ext>
            </p:extLst>
          </p:nvPr>
        </p:nvGraphicFramePr>
        <p:xfrm>
          <a:off x="162148" y="6745871"/>
          <a:ext cx="3108327" cy="16459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63789">
                  <a:extLst>
                    <a:ext uri="{9D8B030D-6E8A-4147-A177-3AD203B41FA5}">
                      <a16:colId xmlns="" xmlns:a16="http://schemas.microsoft.com/office/drawing/2014/main" val="27199611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11373709"/>
                    </a:ext>
                  </a:extLst>
                </a:gridCol>
                <a:gridCol w="924458">
                  <a:extLst>
                    <a:ext uri="{9D8B030D-6E8A-4147-A177-3AD203B41FA5}">
                      <a16:colId xmlns="" xmlns:a16="http://schemas.microsoft.com/office/drawing/2014/main" val="813598063"/>
                    </a:ext>
                  </a:extLst>
                </a:gridCol>
              </a:tblGrid>
              <a:tr h="24882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Tip konja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Min. </a:t>
                      </a:r>
                      <a:r>
                        <a:rPr lang="hr-HR" sz="800" dirty="0" smtClean="0"/>
                        <a:t>prostor po životinji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Min. </a:t>
                      </a:r>
                      <a:r>
                        <a:rPr lang="hr-HR" sz="800" dirty="0" smtClean="0"/>
                        <a:t>širina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x </a:t>
                      </a:r>
                      <a:r>
                        <a:rPr lang="hr-HR" sz="800" dirty="0" smtClean="0"/>
                        <a:t>dužina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044745507"/>
                  </a:ext>
                </a:extLst>
              </a:tr>
              <a:tr h="16173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odrasli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effectLst/>
                        </a:rPr>
                        <a:t>1,75 m</a:t>
                      </a:r>
                      <a:r>
                        <a:rPr lang="en-GB" sz="800" kern="1200" baseline="30000" dirty="0">
                          <a:effectLst/>
                        </a:rPr>
                        <a:t>2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(0,7 x 2,5 m) 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3179139866"/>
                  </a:ext>
                </a:extLst>
              </a:tr>
              <a:tr h="24882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mladi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(6 – 24 </a:t>
                      </a:r>
                      <a:r>
                        <a:rPr lang="hr-HR" sz="800" dirty="0" smtClean="0"/>
                        <a:t>mjeseca</a:t>
                      </a:r>
                      <a:r>
                        <a:rPr lang="en-GB" sz="800" dirty="0" smtClean="0"/>
                        <a:t>, </a:t>
                      </a:r>
                      <a:r>
                        <a:rPr lang="en-GB" sz="800" dirty="0"/>
                        <a:t>&lt; 48 </a:t>
                      </a:r>
                      <a:r>
                        <a:rPr lang="hr-HR" sz="800" dirty="0" smtClean="0"/>
                        <a:t>sati</a:t>
                      </a:r>
                      <a:r>
                        <a:rPr lang="en-GB" sz="800" dirty="0" smtClean="0"/>
                        <a:t>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1,2 </a:t>
                      </a:r>
                      <a:r>
                        <a:rPr lang="en-GB" sz="800" kern="1200" dirty="0">
                          <a:effectLst/>
                        </a:rPr>
                        <a:t>m</a:t>
                      </a:r>
                      <a:r>
                        <a:rPr lang="en-GB" sz="800" kern="1200" baseline="30000" dirty="0">
                          <a:effectLst/>
                        </a:rPr>
                        <a:t>2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(0,6 x 2 m)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403622493"/>
                  </a:ext>
                </a:extLst>
              </a:tr>
              <a:tr h="24882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mladi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(6 – 24 </a:t>
                      </a:r>
                      <a:r>
                        <a:rPr lang="hr-HR" sz="800" dirty="0" smtClean="0"/>
                        <a:t>mjeseca</a:t>
                      </a:r>
                      <a:r>
                        <a:rPr lang="en-GB" sz="800" dirty="0" smtClean="0"/>
                        <a:t>, </a:t>
                      </a:r>
                      <a:r>
                        <a:rPr lang="en-GB" sz="800" dirty="0"/>
                        <a:t>&gt; 48 </a:t>
                      </a:r>
                      <a:r>
                        <a:rPr lang="hr-HR" sz="800" dirty="0" smtClean="0"/>
                        <a:t>sati</a:t>
                      </a:r>
                      <a:r>
                        <a:rPr lang="en-GB" sz="800" dirty="0" smtClean="0"/>
                        <a:t>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effectLst/>
                        </a:rPr>
                        <a:t>2,4 m</a:t>
                      </a:r>
                      <a:r>
                        <a:rPr lang="en-GB" sz="800" kern="1200" baseline="30000" dirty="0">
                          <a:effectLst/>
                        </a:rPr>
                        <a:t>2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(1,2 x 2 m)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950257088"/>
                  </a:ext>
                </a:extLst>
              </a:tr>
              <a:tr h="16173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p</a:t>
                      </a:r>
                      <a:r>
                        <a:rPr lang="en-GB" sz="800" dirty="0" err="1" smtClean="0"/>
                        <a:t>oni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(&lt; 144 cm)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effectLst/>
                        </a:rPr>
                        <a:t>1 m</a:t>
                      </a:r>
                      <a:r>
                        <a:rPr lang="en-GB" sz="800" kern="1200" baseline="30000" dirty="0">
                          <a:effectLst/>
                        </a:rPr>
                        <a:t>2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(0,6 x 1,8 m)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438005323"/>
                  </a:ext>
                </a:extLst>
              </a:tr>
              <a:tr h="1650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ždrjebad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(0 – 6 </a:t>
                      </a:r>
                      <a:r>
                        <a:rPr lang="hr-HR" sz="800" dirty="0" smtClean="0"/>
                        <a:t>mjeseci</a:t>
                      </a:r>
                      <a:r>
                        <a:rPr lang="en-GB" sz="800" dirty="0" smtClean="0"/>
                        <a:t>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1,4 </a:t>
                      </a:r>
                      <a:r>
                        <a:rPr lang="en-GB" sz="800" kern="1200" dirty="0">
                          <a:effectLst/>
                        </a:rPr>
                        <a:t>m</a:t>
                      </a:r>
                      <a:r>
                        <a:rPr lang="en-GB" sz="800" kern="1200" baseline="30000" dirty="0">
                          <a:effectLst/>
                        </a:rPr>
                        <a:t>2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(1 x 1,4 m)</a:t>
                      </a:r>
                      <a:endParaRPr lang="nl-BE" sz="800" b="0" i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44988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618" y="5583345"/>
            <a:ext cx="6609375" cy="6121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8" name="TextBox 47"/>
          <p:cNvSpPr txBox="1"/>
          <p:nvPr/>
        </p:nvSpPr>
        <p:spPr>
          <a:xfrm>
            <a:off x="815278" y="5662901"/>
            <a:ext cx="27136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Hladno vrijeme</a:t>
            </a:r>
            <a:r>
              <a:rPr lang="en-GB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vozi tijekom toplijih sati dana s normalnim površinama po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životinjama.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81823" y="5662761"/>
            <a:ext cx="27136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Toplo vrijeme</a:t>
            </a:r>
            <a:r>
              <a:rPr lang="en-GB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vozi tijekom hladnijih sati dana s </a:t>
            </a:r>
            <a:r>
              <a:rPr lang="hr-HR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većim površinama po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životinjama.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10" y="5678635"/>
            <a:ext cx="417268" cy="40218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495" y="5615450"/>
            <a:ext cx="497837" cy="497837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1552513" y="6101242"/>
            <a:ext cx="575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15325" y="3758977"/>
            <a:ext cx="3260395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Osim ako će isto uzrokovati poseban stres konjima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sljedećim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će slučajevima biti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smješteni i njima će bit rukovano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odvojeno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28650" indent="-266700" algn="just">
              <a:buFont typeface="+mj-lt"/>
              <a:buAutoNum type="arabicPeriod"/>
              <a:tabLst>
                <a:tab pos="895350" algn="l"/>
              </a:tabLst>
            </a:pP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Životinje različitih vrsta</a:t>
            </a:r>
            <a:r>
              <a:rPr lang="en-GB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značajno različite veličine ili starosti</a:t>
            </a:r>
          </a:p>
          <a:p>
            <a:pPr marL="628650" indent="-266700" algn="just">
              <a:buFont typeface="+mj-lt"/>
              <a:buAutoNum type="arabicPeriod"/>
              <a:tabLst>
                <a:tab pos="895350" algn="l"/>
              </a:tabLst>
            </a:pP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Odrasli pastusi</a:t>
            </a:r>
            <a:endParaRPr lang="en-GB" sz="10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28650" indent="-266700" algn="just">
              <a:buFont typeface="+mj-lt"/>
              <a:buAutoNum type="arabicPeriod"/>
              <a:tabLst>
                <a:tab pos="895350" algn="l"/>
              </a:tabLst>
            </a:pP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Spolno zreli mužjaci i ženke</a:t>
            </a:r>
            <a:endParaRPr lang="en-GB" sz="10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28650" indent="-266700" algn="just">
              <a:buFont typeface="+mj-lt"/>
              <a:buAutoNum type="arabicPeriod"/>
              <a:tabLst>
                <a:tab pos="895350" algn="l"/>
              </a:tabLst>
            </a:pP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Životinje međusobno neprijateljski raspoložene</a:t>
            </a:r>
            <a:endParaRPr lang="en-GB" sz="10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28650" indent="-266700" algn="just">
              <a:buFont typeface="+mj-lt"/>
              <a:buAutoNum type="arabicPeriod"/>
              <a:tabLst>
                <a:tab pos="895350" algn="l"/>
              </a:tabLst>
            </a:pPr>
            <a:r>
              <a:rPr lang="hr-HR" sz="10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Vezane i slobodne životinje</a:t>
            </a:r>
            <a:endParaRPr lang="en-GB" sz="10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33080" y="2738218"/>
            <a:ext cx="40436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Neukroćeni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konji </a:t>
            </a:r>
            <a:r>
              <a:rPr lang="en-GB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smiju se prevoziti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dugim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putovanjima.</a:t>
            </a:r>
            <a:endParaRPr lang="en-US" sz="10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370699" y="2443566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0" name="TextBox 59"/>
          <p:cNvSpPr txBox="1"/>
          <p:nvPr/>
        </p:nvSpPr>
        <p:spPr>
          <a:xfrm flipH="1">
            <a:off x="398374" y="2460293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1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106728" y="3039334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7" name="TextBox 66"/>
          <p:cNvSpPr txBox="1"/>
          <p:nvPr/>
        </p:nvSpPr>
        <p:spPr>
          <a:xfrm flipH="1">
            <a:off x="2115893" y="3057844"/>
            <a:ext cx="39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3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016787" y="3395988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5" name="TextBox 64"/>
          <p:cNvSpPr txBox="1"/>
          <p:nvPr/>
        </p:nvSpPr>
        <p:spPr>
          <a:xfrm flipH="1">
            <a:off x="3046439" y="3407474"/>
            <a:ext cx="327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5" name="Oval 84"/>
          <p:cNvSpPr/>
          <p:nvPr/>
        </p:nvSpPr>
        <p:spPr>
          <a:xfrm>
            <a:off x="3279016" y="3788992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3" name="TextBox 72"/>
          <p:cNvSpPr txBox="1"/>
          <p:nvPr/>
        </p:nvSpPr>
        <p:spPr>
          <a:xfrm flipH="1">
            <a:off x="3300733" y="3782967"/>
            <a:ext cx="327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8" name="Oval 87"/>
          <p:cNvSpPr/>
          <p:nvPr/>
        </p:nvSpPr>
        <p:spPr>
          <a:xfrm>
            <a:off x="1652830" y="5161020"/>
            <a:ext cx="300841" cy="3072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5" name="TextBox 74"/>
          <p:cNvSpPr txBox="1"/>
          <p:nvPr/>
        </p:nvSpPr>
        <p:spPr>
          <a:xfrm flipH="1">
            <a:off x="1682875" y="5184095"/>
            <a:ext cx="327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1026" name="Picture 2" descr="Partition_Demo-4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5" y="8504131"/>
            <a:ext cx="570600" cy="85643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 rot="5400000">
            <a:off x="-357451" y="8855465"/>
            <a:ext cx="1080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©World Horse Welfare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2737" y="4869209"/>
            <a:ext cx="13919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©World Horse Welfare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73831" y="7563842"/>
            <a:ext cx="1366354" cy="1909065"/>
          </a:xfrm>
          <a:prstGeom prst="rect">
            <a:avLst/>
          </a:prstGeom>
        </p:spPr>
      </p:pic>
      <p:cxnSp>
        <p:nvCxnSpPr>
          <p:cNvPr id="83" name="Straight Arrow Connector 82"/>
          <p:cNvCxnSpPr>
            <a:cxnSpLocks/>
          </p:cNvCxnSpPr>
          <p:nvPr/>
        </p:nvCxnSpPr>
        <p:spPr>
          <a:xfrm flipH="1">
            <a:off x="5196940" y="8697416"/>
            <a:ext cx="34939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6403945" y="8697416"/>
            <a:ext cx="436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71010">
            <a:off x="160484" y="3522790"/>
            <a:ext cx="3433234" cy="1650704"/>
          </a:xfrm>
          <a:prstGeom prst="rect">
            <a:avLst/>
          </a:prstGeom>
          <a:solidFill>
            <a:srgbClr val="F3F7FA">
              <a:alpha val="0"/>
            </a:srgbClr>
          </a:solidFill>
        </p:spPr>
      </p:pic>
      <p:sp>
        <p:nvSpPr>
          <p:cNvPr id="69" name="Oval 68">
            <a:extLst>
              <a:ext uri="{FF2B5EF4-FFF2-40B4-BE49-F238E27FC236}">
                <a16:creationId xmlns="" xmlns:a16="http://schemas.microsoft.com/office/drawing/2014/main" id="{2930546C-80D1-4346-852A-A8768E1D5B55}"/>
              </a:ext>
            </a:extLst>
          </p:cNvPr>
          <p:cNvSpPr/>
          <p:nvPr/>
        </p:nvSpPr>
        <p:spPr>
          <a:xfrm>
            <a:off x="1023099" y="6652069"/>
            <a:ext cx="504056" cy="5232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278E9C05-B3CA-4A37-8DF7-5EB716A0704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76" y="6737888"/>
            <a:ext cx="388702" cy="38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401</Words>
  <Application>Microsoft Office PowerPoint</Application>
  <PresentationFormat>A4 (210x297 mm)</PresentationFormat>
  <Paragraphs>56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373</cp:revision>
  <cp:lastPrinted>2017-04-05T12:56:29Z</cp:lastPrinted>
  <dcterms:created xsi:type="dcterms:W3CDTF">2016-09-12T08:48:31Z</dcterms:created>
  <dcterms:modified xsi:type="dcterms:W3CDTF">2018-11-18T19:52:25Z</dcterms:modified>
</cp:coreProperties>
</file>